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73" r:id="rId4"/>
    <p:sldId id="261" r:id="rId5"/>
    <p:sldId id="265" r:id="rId6"/>
    <p:sldId id="266" r:id="rId7"/>
    <p:sldId id="257" r:id="rId8"/>
    <p:sldId id="258" r:id="rId9"/>
    <p:sldId id="267" r:id="rId10"/>
    <p:sldId id="279" r:id="rId11"/>
    <p:sldId id="268" r:id="rId12"/>
    <p:sldId id="269" r:id="rId13"/>
    <p:sldId id="270" r:id="rId14"/>
    <p:sldId id="274" r:id="rId15"/>
    <p:sldId id="271" r:id="rId16"/>
    <p:sldId id="277" r:id="rId17"/>
    <p:sldId id="276" r:id="rId1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87433" autoAdjust="0"/>
  </p:normalViewPr>
  <p:slideViewPr>
    <p:cSldViewPr snapToGrid="0">
      <p:cViewPr>
        <p:scale>
          <a:sx n="75" d="100"/>
          <a:sy n="75" d="100"/>
        </p:scale>
        <p:origin x="420" y="54"/>
      </p:cViewPr>
      <p:guideLst/>
    </p:cSldViewPr>
  </p:slideViewPr>
  <p:outlineViewPr>
    <p:cViewPr>
      <p:scale>
        <a:sx n="33" d="100"/>
        <a:sy n="33" d="100"/>
      </p:scale>
      <p:origin x="0" y="-81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F3126C-BA75-4822-B981-6731F5DE509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C0FAF13E-0D50-4330-A4D0-F22403D14022}">
      <dgm:prSet/>
      <dgm:spPr/>
      <dgm:t>
        <a:bodyPr/>
        <a:lstStyle/>
        <a:p>
          <a:r>
            <a:rPr lang="bg-BG" dirty="0" smtClean="0"/>
            <a:t>Резултати</a:t>
          </a:r>
          <a:endParaRPr lang="bg-BG" dirty="0"/>
        </a:p>
      </dgm:t>
    </dgm:pt>
    <dgm:pt modelId="{DA9F16BE-4B9F-45DF-8ED2-0BE1422900D0}" type="parTrans" cxnId="{747732FC-9C8A-4702-8E67-7CB2D8C570EE}">
      <dgm:prSet/>
      <dgm:spPr/>
      <dgm:t>
        <a:bodyPr/>
        <a:lstStyle/>
        <a:p>
          <a:endParaRPr lang="bg-BG"/>
        </a:p>
      </dgm:t>
    </dgm:pt>
    <dgm:pt modelId="{E8B24E68-7CE6-4D00-B601-F259D29C62BB}" type="sibTrans" cxnId="{747732FC-9C8A-4702-8E67-7CB2D8C570EE}">
      <dgm:prSet/>
      <dgm:spPr/>
      <dgm:t>
        <a:bodyPr/>
        <a:lstStyle/>
        <a:p>
          <a:endParaRPr lang="bg-BG"/>
        </a:p>
      </dgm:t>
    </dgm:pt>
    <dgm:pt modelId="{A3481A59-9F0B-4EA5-93D4-5EDA446BE1CC}">
      <dgm:prSet/>
      <dgm:spPr/>
      <dgm:t>
        <a:bodyPr/>
        <a:lstStyle/>
        <a:p>
          <a:r>
            <a:rPr lang="ru-RU" dirty="0" smtClean="0"/>
            <a:t>Очаквани резултати </a:t>
          </a:r>
          <a:endParaRPr lang="en-US" dirty="0" smtClean="0"/>
        </a:p>
        <a:p>
          <a:r>
            <a:rPr lang="ru-RU" dirty="0" smtClean="0"/>
            <a:t>(на ниво учебна програма)</a:t>
          </a:r>
          <a:endParaRPr lang="bg-BG" dirty="0"/>
        </a:p>
      </dgm:t>
    </dgm:pt>
    <dgm:pt modelId="{F94D8660-6727-4DD6-82D8-58DD126EDC92}" type="parTrans" cxnId="{86E14183-4865-484C-B0DD-398497FC45DE}">
      <dgm:prSet/>
      <dgm:spPr/>
      <dgm:t>
        <a:bodyPr/>
        <a:lstStyle/>
        <a:p>
          <a:endParaRPr lang="bg-BG"/>
        </a:p>
      </dgm:t>
    </dgm:pt>
    <dgm:pt modelId="{FC007B16-A5BB-43D7-A6BB-FB5B6BB06FD7}" type="sibTrans" cxnId="{86E14183-4865-484C-B0DD-398497FC45DE}">
      <dgm:prSet/>
      <dgm:spPr/>
      <dgm:t>
        <a:bodyPr/>
        <a:lstStyle/>
        <a:p>
          <a:endParaRPr lang="bg-BG"/>
        </a:p>
      </dgm:t>
    </dgm:pt>
    <dgm:pt modelId="{D9F67C00-CBBB-4570-A417-38A8E80397B1}">
      <dgm:prSet/>
      <dgm:spPr/>
      <dgm:t>
        <a:bodyPr/>
        <a:lstStyle/>
        <a:p>
          <a:r>
            <a:rPr lang="bg-BG" dirty="0" smtClean="0"/>
            <a:t>Ф</a:t>
          </a:r>
          <a:r>
            <a:rPr lang="ru-RU" dirty="0" smtClean="0"/>
            <a:t>ормулиране на </a:t>
          </a:r>
          <a:r>
            <a:rPr lang="ru-RU" dirty="0" smtClean="0"/>
            <a:t>цели(показващи</a:t>
          </a:r>
        </a:p>
        <a:p>
          <a:r>
            <a:rPr lang="ru-RU" dirty="0" smtClean="0"/>
            <a:t>видими </a:t>
          </a:r>
          <a:r>
            <a:rPr lang="ru-RU" dirty="0" smtClean="0"/>
            <a:t>действия на ученика)</a:t>
          </a:r>
          <a:endParaRPr lang="bg-BG" dirty="0"/>
        </a:p>
      </dgm:t>
    </dgm:pt>
    <dgm:pt modelId="{DA1F971B-54BD-4477-B4F0-1C921936FA76}" type="parTrans" cxnId="{4F8B006C-7C86-4523-8D66-866D534F609D}">
      <dgm:prSet/>
      <dgm:spPr/>
      <dgm:t>
        <a:bodyPr/>
        <a:lstStyle/>
        <a:p>
          <a:endParaRPr lang="bg-BG"/>
        </a:p>
      </dgm:t>
    </dgm:pt>
    <dgm:pt modelId="{5B6C49AF-E7DD-4A54-9B88-A1F9A3C60F9D}" type="sibTrans" cxnId="{4F8B006C-7C86-4523-8D66-866D534F609D}">
      <dgm:prSet/>
      <dgm:spPr/>
      <dgm:t>
        <a:bodyPr/>
        <a:lstStyle/>
        <a:p>
          <a:endParaRPr lang="bg-BG"/>
        </a:p>
      </dgm:t>
    </dgm:pt>
    <dgm:pt modelId="{E03DB400-4CAC-41E4-8798-20C8572CE941}">
      <dgm:prSet/>
      <dgm:spPr/>
      <dgm:t>
        <a:bodyPr/>
        <a:lstStyle/>
        <a:p>
          <a:r>
            <a:rPr lang="bg-BG" dirty="0" smtClean="0"/>
            <a:t>Обвързване с конкретни дейности</a:t>
          </a:r>
          <a:endParaRPr lang="bg-BG" dirty="0"/>
        </a:p>
      </dgm:t>
    </dgm:pt>
    <dgm:pt modelId="{4521491F-EF64-453D-A207-A15EA123E552}" type="parTrans" cxnId="{6BEA3A2E-5B20-4E3F-A7A9-68A56570F13D}">
      <dgm:prSet/>
      <dgm:spPr/>
      <dgm:t>
        <a:bodyPr/>
        <a:lstStyle/>
        <a:p>
          <a:endParaRPr lang="bg-BG"/>
        </a:p>
      </dgm:t>
    </dgm:pt>
    <dgm:pt modelId="{2457F22B-A4C9-42CD-B17F-D33A799F006E}" type="sibTrans" cxnId="{6BEA3A2E-5B20-4E3F-A7A9-68A56570F13D}">
      <dgm:prSet/>
      <dgm:spPr/>
      <dgm:t>
        <a:bodyPr/>
        <a:lstStyle/>
        <a:p>
          <a:endParaRPr lang="bg-BG"/>
        </a:p>
      </dgm:t>
    </dgm:pt>
    <dgm:pt modelId="{A9D91188-59F4-41A6-85EA-13ED557E6D15}" type="pres">
      <dgm:prSet presAssocID="{3DF3126C-BA75-4822-B981-6731F5DE509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4F93A27D-AC6D-4499-B5FF-360DCC24A86F}" type="pres">
      <dgm:prSet presAssocID="{3DF3126C-BA75-4822-B981-6731F5DE509A}" presName="dummyMaxCanvas" presStyleCnt="0">
        <dgm:presLayoutVars/>
      </dgm:prSet>
      <dgm:spPr/>
    </dgm:pt>
    <dgm:pt modelId="{556EC333-2C99-4364-9D6D-34FD8053DBE7}" type="pres">
      <dgm:prSet presAssocID="{3DF3126C-BA75-4822-B981-6731F5DE509A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48E0945-6D4B-4557-A9BC-FE6A40410D80}" type="pres">
      <dgm:prSet presAssocID="{3DF3126C-BA75-4822-B981-6731F5DE509A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115C666A-8030-462E-8878-3210A90DE9EF}" type="pres">
      <dgm:prSet presAssocID="{3DF3126C-BA75-4822-B981-6731F5DE509A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1B35EF2A-C6FF-4AEC-819C-796EA3B23B0E}" type="pres">
      <dgm:prSet presAssocID="{3DF3126C-BA75-4822-B981-6731F5DE509A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692657C-FDB1-4DBF-BC0C-35EF33EB79A3}" type="pres">
      <dgm:prSet presAssocID="{3DF3126C-BA75-4822-B981-6731F5DE509A}" presName="FourConn_1-2" presStyleLbl="fgAccFollowNode1" presStyleIdx="0" presStyleCnt="3" custLinFactNeighborX="-1074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9A5127F7-1A7A-49A4-98EE-84FB98D72B99}" type="pres">
      <dgm:prSet presAssocID="{3DF3126C-BA75-4822-B981-6731F5DE509A}" presName="FourConn_2-3" presStyleLbl="fgAccFollowNode1" presStyleIdx="1" presStyleCnt="3" custLinFactNeighborX="-1074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67A6A00-9614-44CB-9029-B8A7DA428F37}" type="pres">
      <dgm:prSet presAssocID="{3DF3126C-BA75-4822-B981-6731F5DE509A}" presName="FourConn_3-4" presStyleLbl="fgAccFollowNode1" presStyleIdx="2" presStyleCnt="3" custLinFactNeighborX="-1074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F53A22F-41D9-4581-AB96-D5E8560CE081}" type="pres">
      <dgm:prSet presAssocID="{3DF3126C-BA75-4822-B981-6731F5DE509A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FC48CB8-8747-4D79-9675-2C7C3EDC90A6}" type="pres">
      <dgm:prSet presAssocID="{3DF3126C-BA75-4822-B981-6731F5DE509A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D7C9C379-18B0-4E63-B7C4-F0E78DEDF603}" type="pres">
      <dgm:prSet presAssocID="{3DF3126C-BA75-4822-B981-6731F5DE509A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BDB9A568-07F7-4034-AA22-8842EBEB1B97}" type="pres">
      <dgm:prSet presAssocID="{3DF3126C-BA75-4822-B981-6731F5DE509A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A6D27E34-BDA2-4EFE-9D71-430EC591F619}" type="presOf" srcId="{FC007B16-A5BB-43D7-A6BB-FB5B6BB06FD7}" destId="{5692657C-FDB1-4DBF-BC0C-35EF33EB79A3}" srcOrd="0" destOrd="0" presId="urn:microsoft.com/office/officeart/2005/8/layout/vProcess5"/>
    <dgm:cxn modelId="{747732FC-9C8A-4702-8E67-7CB2D8C570EE}" srcId="{3DF3126C-BA75-4822-B981-6731F5DE509A}" destId="{C0FAF13E-0D50-4330-A4D0-F22403D14022}" srcOrd="3" destOrd="0" parTransId="{DA9F16BE-4B9F-45DF-8ED2-0BE1422900D0}" sibTransId="{E8B24E68-7CE6-4D00-B601-F259D29C62BB}"/>
    <dgm:cxn modelId="{86E14183-4865-484C-B0DD-398497FC45DE}" srcId="{3DF3126C-BA75-4822-B981-6731F5DE509A}" destId="{A3481A59-9F0B-4EA5-93D4-5EDA446BE1CC}" srcOrd="0" destOrd="0" parTransId="{F94D8660-6727-4DD6-82D8-58DD126EDC92}" sibTransId="{FC007B16-A5BB-43D7-A6BB-FB5B6BB06FD7}"/>
    <dgm:cxn modelId="{834D1A98-C379-46B1-A186-7C747E40CFAE}" type="presOf" srcId="{5B6C49AF-E7DD-4A54-9B88-A1F9A3C60F9D}" destId="{9A5127F7-1A7A-49A4-98EE-84FB98D72B99}" srcOrd="0" destOrd="0" presId="urn:microsoft.com/office/officeart/2005/8/layout/vProcess5"/>
    <dgm:cxn modelId="{6BEA3A2E-5B20-4E3F-A7A9-68A56570F13D}" srcId="{3DF3126C-BA75-4822-B981-6731F5DE509A}" destId="{E03DB400-4CAC-41E4-8798-20C8572CE941}" srcOrd="2" destOrd="0" parTransId="{4521491F-EF64-453D-A207-A15EA123E552}" sibTransId="{2457F22B-A4C9-42CD-B17F-D33A799F006E}"/>
    <dgm:cxn modelId="{E0DAAD22-249F-4F6A-80B7-AE724F44F8B7}" type="presOf" srcId="{A3481A59-9F0B-4EA5-93D4-5EDA446BE1CC}" destId="{556EC333-2C99-4364-9D6D-34FD8053DBE7}" srcOrd="0" destOrd="0" presId="urn:microsoft.com/office/officeart/2005/8/layout/vProcess5"/>
    <dgm:cxn modelId="{5B6557D5-8E07-4B3D-B769-F2E520F03FDC}" type="presOf" srcId="{D9F67C00-CBBB-4570-A417-38A8E80397B1}" destId="{5FC48CB8-8747-4D79-9675-2C7C3EDC90A6}" srcOrd="1" destOrd="0" presId="urn:microsoft.com/office/officeart/2005/8/layout/vProcess5"/>
    <dgm:cxn modelId="{DC95EA10-D76D-4021-BB14-B592E4CE7F87}" type="presOf" srcId="{D9F67C00-CBBB-4570-A417-38A8E80397B1}" destId="{848E0945-6D4B-4557-A9BC-FE6A40410D80}" srcOrd="0" destOrd="0" presId="urn:microsoft.com/office/officeart/2005/8/layout/vProcess5"/>
    <dgm:cxn modelId="{25A19333-7DAC-4DDA-B557-956C78CC0E20}" type="presOf" srcId="{2457F22B-A4C9-42CD-B17F-D33A799F006E}" destId="{E67A6A00-9614-44CB-9029-B8A7DA428F37}" srcOrd="0" destOrd="0" presId="urn:microsoft.com/office/officeart/2005/8/layout/vProcess5"/>
    <dgm:cxn modelId="{C17D02D4-2933-4122-BD7B-61D0CA0BA865}" type="presOf" srcId="{C0FAF13E-0D50-4330-A4D0-F22403D14022}" destId="{1B35EF2A-C6FF-4AEC-819C-796EA3B23B0E}" srcOrd="0" destOrd="0" presId="urn:microsoft.com/office/officeart/2005/8/layout/vProcess5"/>
    <dgm:cxn modelId="{497593DC-A76E-40A5-A294-63540B312C11}" type="presOf" srcId="{E03DB400-4CAC-41E4-8798-20C8572CE941}" destId="{D7C9C379-18B0-4E63-B7C4-F0E78DEDF603}" srcOrd="1" destOrd="0" presId="urn:microsoft.com/office/officeart/2005/8/layout/vProcess5"/>
    <dgm:cxn modelId="{7FB95F43-8CC5-4E9C-B08A-E3F2B1FF5F52}" type="presOf" srcId="{A3481A59-9F0B-4EA5-93D4-5EDA446BE1CC}" destId="{8F53A22F-41D9-4581-AB96-D5E8560CE081}" srcOrd="1" destOrd="0" presId="urn:microsoft.com/office/officeart/2005/8/layout/vProcess5"/>
    <dgm:cxn modelId="{4F8B006C-7C86-4523-8D66-866D534F609D}" srcId="{3DF3126C-BA75-4822-B981-6731F5DE509A}" destId="{D9F67C00-CBBB-4570-A417-38A8E80397B1}" srcOrd="1" destOrd="0" parTransId="{DA1F971B-54BD-4477-B4F0-1C921936FA76}" sibTransId="{5B6C49AF-E7DD-4A54-9B88-A1F9A3C60F9D}"/>
    <dgm:cxn modelId="{86DAF09E-113E-474C-B95D-96AFB6A87678}" type="presOf" srcId="{C0FAF13E-0D50-4330-A4D0-F22403D14022}" destId="{BDB9A568-07F7-4034-AA22-8842EBEB1B97}" srcOrd="1" destOrd="0" presId="urn:microsoft.com/office/officeart/2005/8/layout/vProcess5"/>
    <dgm:cxn modelId="{877CE1D6-F346-4DDE-AA5E-741B13EDE38A}" type="presOf" srcId="{E03DB400-4CAC-41E4-8798-20C8572CE941}" destId="{115C666A-8030-462E-8878-3210A90DE9EF}" srcOrd="0" destOrd="0" presId="urn:microsoft.com/office/officeart/2005/8/layout/vProcess5"/>
    <dgm:cxn modelId="{D7EAADB6-A4C4-4F41-9FEF-0882F1336251}" type="presOf" srcId="{3DF3126C-BA75-4822-B981-6731F5DE509A}" destId="{A9D91188-59F4-41A6-85EA-13ED557E6D15}" srcOrd="0" destOrd="0" presId="urn:microsoft.com/office/officeart/2005/8/layout/vProcess5"/>
    <dgm:cxn modelId="{C3DAD3E9-FC5D-4B3C-A145-DFD017393887}" type="presParOf" srcId="{A9D91188-59F4-41A6-85EA-13ED557E6D15}" destId="{4F93A27D-AC6D-4499-B5FF-360DCC24A86F}" srcOrd="0" destOrd="0" presId="urn:microsoft.com/office/officeart/2005/8/layout/vProcess5"/>
    <dgm:cxn modelId="{E2F8F6ED-CEB7-4975-B4F1-6F4056FFBFCA}" type="presParOf" srcId="{A9D91188-59F4-41A6-85EA-13ED557E6D15}" destId="{556EC333-2C99-4364-9D6D-34FD8053DBE7}" srcOrd="1" destOrd="0" presId="urn:microsoft.com/office/officeart/2005/8/layout/vProcess5"/>
    <dgm:cxn modelId="{C34FFA18-431D-496E-B712-BE1B015AD5AE}" type="presParOf" srcId="{A9D91188-59F4-41A6-85EA-13ED557E6D15}" destId="{848E0945-6D4B-4557-A9BC-FE6A40410D80}" srcOrd="2" destOrd="0" presId="urn:microsoft.com/office/officeart/2005/8/layout/vProcess5"/>
    <dgm:cxn modelId="{F49E0521-6570-4FB0-A44F-C42CB3E4A4F2}" type="presParOf" srcId="{A9D91188-59F4-41A6-85EA-13ED557E6D15}" destId="{115C666A-8030-462E-8878-3210A90DE9EF}" srcOrd="3" destOrd="0" presId="urn:microsoft.com/office/officeart/2005/8/layout/vProcess5"/>
    <dgm:cxn modelId="{D82BC45F-8196-4AA9-8490-82681B395DF7}" type="presParOf" srcId="{A9D91188-59F4-41A6-85EA-13ED557E6D15}" destId="{1B35EF2A-C6FF-4AEC-819C-796EA3B23B0E}" srcOrd="4" destOrd="0" presId="urn:microsoft.com/office/officeart/2005/8/layout/vProcess5"/>
    <dgm:cxn modelId="{782A0BC8-3E39-47DB-9746-2C3A5D50FF9D}" type="presParOf" srcId="{A9D91188-59F4-41A6-85EA-13ED557E6D15}" destId="{5692657C-FDB1-4DBF-BC0C-35EF33EB79A3}" srcOrd="5" destOrd="0" presId="urn:microsoft.com/office/officeart/2005/8/layout/vProcess5"/>
    <dgm:cxn modelId="{D44B5BD2-8D7E-439E-9F40-C3B78E958F86}" type="presParOf" srcId="{A9D91188-59F4-41A6-85EA-13ED557E6D15}" destId="{9A5127F7-1A7A-49A4-98EE-84FB98D72B99}" srcOrd="6" destOrd="0" presId="urn:microsoft.com/office/officeart/2005/8/layout/vProcess5"/>
    <dgm:cxn modelId="{B0B36F7B-0B83-47C1-8784-4E2AEE7E698C}" type="presParOf" srcId="{A9D91188-59F4-41A6-85EA-13ED557E6D15}" destId="{E67A6A00-9614-44CB-9029-B8A7DA428F37}" srcOrd="7" destOrd="0" presId="urn:microsoft.com/office/officeart/2005/8/layout/vProcess5"/>
    <dgm:cxn modelId="{F6991E11-7E57-4D51-A2FA-91B7FE944872}" type="presParOf" srcId="{A9D91188-59F4-41A6-85EA-13ED557E6D15}" destId="{8F53A22F-41D9-4581-AB96-D5E8560CE081}" srcOrd="8" destOrd="0" presId="urn:microsoft.com/office/officeart/2005/8/layout/vProcess5"/>
    <dgm:cxn modelId="{C64BF69F-7793-4DDD-87BA-7D6E016DA814}" type="presParOf" srcId="{A9D91188-59F4-41A6-85EA-13ED557E6D15}" destId="{5FC48CB8-8747-4D79-9675-2C7C3EDC90A6}" srcOrd="9" destOrd="0" presId="urn:microsoft.com/office/officeart/2005/8/layout/vProcess5"/>
    <dgm:cxn modelId="{91C5B5E3-B59F-4783-A437-F1151DF16261}" type="presParOf" srcId="{A9D91188-59F4-41A6-85EA-13ED557E6D15}" destId="{D7C9C379-18B0-4E63-B7C4-F0E78DEDF603}" srcOrd="10" destOrd="0" presId="urn:microsoft.com/office/officeart/2005/8/layout/vProcess5"/>
    <dgm:cxn modelId="{BAE61205-CE3C-42C1-887B-92420CB59D82}" type="presParOf" srcId="{A9D91188-59F4-41A6-85EA-13ED557E6D15}" destId="{BDB9A568-07F7-4034-AA22-8842EBEB1B9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6EC333-2C99-4364-9D6D-34FD8053DBE7}">
      <dsp:nvSpPr>
        <dsp:cNvPr id="0" name=""/>
        <dsp:cNvSpPr/>
      </dsp:nvSpPr>
      <dsp:spPr>
        <a:xfrm>
          <a:off x="0" y="0"/>
          <a:ext cx="5585582" cy="1055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Очаквани резултати </a:t>
          </a:r>
          <a:endParaRPr lang="en-US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(на ниво учебна програма)</a:t>
          </a:r>
          <a:endParaRPr lang="bg-BG" sz="1800" kern="1200" dirty="0"/>
        </a:p>
      </dsp:txBody>
      <dsp:txXfrm>
        <a:off x="30927" y="30927"/>
        <a:ext cx="4356934" cy="994067"/>
      </dsp:txXfrm>
    </dsp:sp>
    <dsp:sp modelId="{848E0945-6D4B-4557-A9BC-FE6A40410D80}">
      <dsp:nvSpPr>
        <dsp:cNvPr id="0" name=""/>
        <dsp:cNvSpPr/>
      </dsp:nvSpPr>
      <dsp:spPr>
        <a:xfrm>
          <a:off x="467792" y="1247907"/>
          <a:ext cx="5585582" cy="1055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kern="1200" dirty="0" smtClean="0"/>
            <a:t>Ф</a:t>
          </a:r>
          <a:r>
            <a:rPr lang="ru-RU" sz="1800" kern="1200" dirty="0" smtClean="0"/>
            <a:t>ормулиране на </a:t>
          </a:r>
          <a:r>
            <a:rPr lang="ru-RU" sz="1800" kern="1200" dirty="0" smtClean="0"/>
            <a:t>цели(показващи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видими </a:t>
          </a:r>
          <a:r>
            <a:rPr lang="ru-RU" sz="1800" kern="1200" dirty="0" smtClean="0"/>
            <a:t>действия на ученика)</a:t>
          </a:r>
          <a:endParaRPr lang="bg-BG" sz="1800" kern="1200" dirty="0"/>
        </a:p>
      </dsp:txBody>
      <dsp:txXfrm>
        <a:off x="498719" y="1278834"/>
        <a:ext cx="4369586" cy="994067"/>
      </dsp:txXfrm>
    </dsp:sp>
    <dsp:sp modelId="{115C666A-8030-462E-8878-3210A90DE9EF}">
      <dsp:nvSpPr>
        <dsp:cNvPr id="0" name=""/>
        <dsp:cNvSpPr/>
      </dsp:nvSpPr>
      <dsp:spPr>
        <a:xfrm>
          <a:off x="928603" y="2495814"/>
          <a:ext cx="5585582" cy="1055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kern="1200" dirty="0" smtClean="0"/>
            <a:t>Обвързване с конкретни дейности</a:t>
          </a:r>
          <a:endParaRPr lang="bg-BG" sz="1800" kern="1200" dirty="0"/>
        </a:p>
      </dsp:txBody>
      <dsp:txXfrm>
        <a:off x="959530" y="2526741"/>
        <a:ext cx="4376568" cy="994067"/>
      </dsp:txXfrm>
    </dsp:sp>
    <dsp:sp modelId="{1B35EF2A-C6FF-4AEC-819C-796EA3B23B0E}">
      <dsp:nvSpPr>
        <dsp:cNvPr id="0" name=""/>
        <dsp:cNvSpPr/>
      </dsp:nvSpPr>
      <dsp:spPr>
        <a:xfrm>
          <a:off x="1396395" y="3743722"/>
          <a:ext cx="5585582" cy="1055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kern="1200" dirty="0" smtClean="0"/>
            <a:t>Резултати</a:t>
          </a:r>
          <a:endParaRPr lang="bg-BG" sz="1800" kern="1200" dirty="0"/>
        </a:p>
      </dsp:txBody>
      <dsp:txXfrm>
        <a:off x="1427322" y="3774649"/>
        <a:ext cx="4369586" cy="994067"/>
      </dsp:txXfrm>
    </dsp:sp>
    <dsp:sp modelId="{5692657C-FDB1-4DBF-BC0C-35EF33EB79A3}">
      <dsp:nvSpPr>
        <dsp:cNvPr id="0" name=""/>
        <dsp:cNvSpPr/>
      </dsp:nvSpPr>
      <dsp:spPr>
        <a:xfrm>
          <a:off x="4825485" y="808740"/>
          <a:ext cx="686349" cy="68634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3100" kern="1200"/>
        </a:p>
      </dsp:txBody>
      <dsp:txXfrm>
        <a:off x="4979914" y="808740"/>
        <a:ext cx="377491" cy="516478"/>
      </dsp:txXfrm>
    </dsp:sp>
    <dsp:sp modelId="{9A5127F7-1A7A-49A4-98EE-84FB98D72B99}">
      <dsp:nvSpPr>
        <dsp:cNvPr id="0" name=""/>
        <dsp:cNvSpPr/>
      </dsp:nvSpPr>
      <dsp:spPr>
        <a:xfrm>
          <a:off x="5293277" y="2056647"/>
          <a:ext cx="686349" cy="68634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3100" kern="1200"/>
        </a:p>
      </dsp:txBody>
      <dsp:txXfrm>
        <a:off x="5447706" y="2056647"/>
        <a:ext cx="377491" cy="516478"/>
      </dsp:txXfrm>
    </dsp:sp>
    <dsp:sp modelId="{E67A6A00-9614-44CB-9029-B8A7DA428F37}">
      <dsp:nvSpPr>
        <dsp:cNvPr id="0" name=""/>
        <dsp:cNvSpPr/>
      </dsp:nvSpPr>
      <dsp:spPr>
        <a:xfrm>
          <a:off x="5754088" y="3304554"/>
          <a:ext cx="686349" cy="68634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3100" kern="1200"/>
        </a:p>
      </dsp:txBody>
      <dsp:txXfrm>
        <a:off x="5908517" y="3304554"/>
        <a:ext cx="377491" cy="516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0986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9237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62303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5697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0923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8838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5562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597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7065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5790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9872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73497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0673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0766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90860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5914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8791C-8E29-4C76-8740-D60B3A1D3150}" type="datetimeFigureOut">
              <a:rPr lang="bg-BG" smtClean="0"/>
              <a:t>8.9.2015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DAD2CAF-7D29-4200-9CF8-FD5E7DC4E34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38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9513" y="1111046"/>
            <a:ext cx="8915399" cy="2904336"/>
          </a:xfrm>
        </p:spPr>
        <p:txBody>
          <a:bodyPr>
            <a:normAutofit/>
          </a:bodyPr>
          <a:lstStyle/>
          <a:p>
            <a:r>
              <a:rPr lang="bg-BG" sz="4000" dirty="0" smtClean="0"/>
              <a:t>Подходи за определяне на дидактическите цели при интегриране на ИКТ в </a:t>
            </a:r>
            <a:r>
              <a:rPr lang="bg-BG" sz="4000" dirty="0" err="1" smtClean="0"/>
              <a:t>урочната</a:t>
            </a:r>
            <a:r>
              <a:rPr lang="bg-BG" sz="4000" dirty="0" smtClean="0"/>
              <a:t> работа</a:t>
            </a:r>
            <a:endParaRPr lang="bg-BG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51113" y="4459879"/>
            <a:ext cx="8915399" cy="1126283"/>
          </a:xfrm>
        </p:spPr>
        <p:txBody>
          <a:bodyPr/>
          <a:lstStyle/>
          <a:p>
            <a:r>
              <a:rPr lang="bg-BG" dirty="0" smtClean="0"/>
              <a:t>Доц. д-р Николай Цанев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32558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Защо </a:t>
            </a:r>
            <a:r>
              <a:rPr lang="bg-BG" dirty="0"/>
              <a:t>насочваме вниманието си точно към целите на урока</a:t>
            </a:r>
            <a:r>
              <a:rPr lang="bg-BG" dirty="0" smtClean="0"/>
              <a:t>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Защото те са водещият момент за планиране, организиране и провеждане на учебната работа. В една популярна приказка се казва, че ако човек не знае къде отива, той никога няма да стигне на правилното място…</a:t>
            </a:r>
          </a:p>
          <a:p>
            <a:pPr marL="0" indent="0">
              <a:buNone/>
            </a:pPr>
            <a:r>
              <a:rPr lang="bg-BG" dirty="0" smtClean="0"/>
              <a:t>Тук са и най-много вариантите, които преподавателите в училище прилагат за формулиране на дидактическите цели.</a:t>
            </a:r>
          </a:p>
          <a:p>
            <a:pPr marL="0" indent="0">
              <a:buNone/>
            </a:pPr>
            <a:r>
              <a:rPr lang="bg-BG" dirty="0" smtClean="0"/>
              <a:t>Нека да разгледаме въпросите първо от принципна гледна точка.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27689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Определение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Целта </a:t>
            </a:r>
            <a:r>
              <a:rPr lang="ru-RU" dirty="0"/>
              <a:t>е идеално предвиждане на резултатите от </a:t>
            </a:r>
            <a:r>
              <a:rPr lang="ru-RU" dirty="0" smtClean="0"/>
              <a:t>дейността.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Целите и резултатите са тясно обвързани и две страни на един процес.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25155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Кои са най-често срещаните проблеми в практиката?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g-BG" dirty="0" smtClean="0"/>
              <a:t>Планират се различни по вид цели, чието съчетаване е трудно, а понякога и невъзможно в рамките на един урок – образователни, възпитателни, развиващи… Така на една цел се падат по 2-3 минути от общото време на урока, и то за всички ученици. Нито времето, нито съдържанието на учебната работа в хода на урока могат да съответстват на така определените цели.</a:t>
            </a:r>
          </a:p>
          <a:p>
            <a:r>
              <a:rPr lang="bg-BG" dirty="0" smtClean="0"/>
              <a:t>Декомпозиране на целите с помощта на задачи към тях също </a:t>
            </a:r>
            <a:r>
              <a:rPr lang="bg-BG" dirty="0"/>
              <a:t>не е много добър подход </a:t>
            </a:r>
            <a:r>
              <a:rPr lang="bg-BG" dirty="0" smtClean="0"/>
              <a:t>– това </a:t>
            </a:r>
            <a:r>
              <a:rPr lang="bg-BG" dirty="0"/>
              <a:t>често е излишно, защото в  отделните </a:t>
            </a:r>
            <a:r>
              <a:rPr lang="bg-BG" dirty="0" smtClean="0"/>
              <a:t>етапи от хода </a:t>
            </a:r>
            <a:r>
              <a:rPr lang="bg-BG" dirty="0"/>
              <a:t>на урока тези стъпки се </a:t>
            </a:r>
            <a:r>
              <a:rPr lang="bg-BG" dirty="0" smtClean="0"/>
              <a:t>предвиждат.</a:t>
            </a:r>
          </a:p>
          <a:p>
            <a:r>
              <a:rPr lang="bg-BG" dirty="0" smtClean="0"/>
              <a:t>Случва </a:t>
            </a:r>
            <a:r>
              <a:rPr lang="bg-BG" dirty="0"/>
              <a:t>се да ни подвеждат и целите на обучението по предмета за учебната година, които са твърде общи и не могат да служат за </a:t>
            </a:r>
            <a:r>
              <a:rPr lang="bg-BG" dirty="0" smtClean="0"/>
              <a:t>точен ориентир </a:t>
            </a:r>
            <a:r>
              <a:rPr lang="bg-BG" dirty="0"/>
              <a:t>при планиране на </a:t>
            </a:r>
            <a:r>
              <a:rPr lang="bg-BG" dirty="0" smtClean="0"/>
              <a:t>конкретна учебна работа.</a:t>
            </a:r>
          </a:p>
          <a:p>
            <a:r>
              <a:rPr lang="bg-BG" dirty="0"/>
              <a:t>Планиране на неясни и неизпълними цели, които не дават възможност да се проследят резултатите, не могат да се </a:t>
            </a:r>
            <a:r>
              <a:rPr lang="bg-BG" dirty="0" smtClean="0"/>
              <a:t>измерят.</a:t>
            </a:r>
            <a:endParaRPr lang="bg-BG" dirty="0"/>
          </a:p>
          <a:p>
            <a:pPr marL="514350" indent="-514350">
              <a:buFont typeface="+mj-lt"/>
              <a:buAutoNum type="arabicPeriod"/>
            </a:pPr>
            <a:endParaRPr lang="bg-BG" dirty="0"/>
          </a:p>
          <a:p>
            <a:pPr marL="514350" indent="-514350">
              <a:buFont typeface="+mj-lt"/>
              <a:buAutoNum type="arabicPeriod"/>
            </a:pPr>
            <a:endParaRPr lang="bg-BG" dirty="0"/>
          </a:p>
          <a:p>
            <a:pPr marL="514350" indent="-514350">
              <a:buFont typeface="+mj-lt"/>
              <a:buAutoNum type="arabicPeriod"/>
            </a:pPr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3906639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се случва да се определят целите в масовата практика?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1. </a:t>
            </a:r>
            <a:r>
              <a:rPr lang="bg-BG" b="1" dirty="0" smtClean="0"/>
              <a:t>Чрез учебното съдържание. </a:t>
            </a:r>
          </a:p>
          <a:p>
            <a:pPr marL="0" indent="0">
              <a:buNone/>
            </a:pPr>
            <a:r>
              <a:rPr lang="bg-BG" b="1" dirty="0"/>
              <a:t>	</a:t>
            </a:r>
            <a:r>
              <a:rPr lang="bg-BG" dirty="0" smtClean="0"/>
              <a:t>Например:</a:t>
            </a:r>
            <a:endParaRPr lang="bg-BG" dirty="0"/>
          </a:p>
          <a:p>
            <a:r>
              <a:rPr lang="bg-BG" dirty="0" smtClean="0"/>
              <a:t>Изучаване на действията събиране и изваждане на числата до 20;</a:t>
            </a:r>
          </a:p>
          <a:p>
            <a:r>
              <a:rPr lang="bg-BG" dirty="0" smtClean="0"/>
              <a:t>Изучаване на основните езикови и речеви единици (звук, сричка, дума, изречение, текст);</a:t>
            </a:r>
          </a:p>
          <a:p>
            <a:r>
              <a:rPr lang="bg-BG" dirty="0" smtClean="0"/>
              <a:t>Изучаване на основните изобразителни средства</a:t>
            </a:r>
            <a:r>
              <a:rPr lang="bg-BG" dirty="0"/>
              <a:t>. </a:t>
            </a: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Проблемът </a:t>
            </a:r>
            <a:r>
              <a:rPr lang="bg-BG" dirty="0"/>
              <a:t>тук е, че така не може да се проследи изпълнението, не се очертават ориентирите за планиране и провеждане на конкретни дейности. </a:t>
            </a:r>
          </a:p>
          <a:p>
            <a:pPr>
              <a:buFontTx/>
              <a:buChar char="-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18059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се случва да се определят целите в </a:t>
            </a:r>
            <a:r>
              <a:rPr lang="ru-RU" dirty="0"/>
              <a:t>масовата практика?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b="1" dirty="0" smtClean="0"/>
              <a:t>2. На основата на развитието на ученика. </a:t>
            </a:r>
          </a:p>
          <a:p>
            <a:pPr marL="0" indent="0">
              <a:buNone/>
            </a:pPr>
            <a:r>
              <a:rPr lang="bg-BG" dirty="0" smtClean="0"/>
              <a:t>	Например:</a:t>
            </a:r>
          </a:p>
          <a:p>
            <a:r>
              <a:rPr lang="bg-BG" dirty="0" smtClean="0"/>
              <a:t>Развиване на устната и писмената реч;</a:t>
            </a:r>
          </a:p>
          <a:p>
            <a:r>
              <a:rPr lang="bg-BG" dirty="0" smtClean="0"/>
              <a:t>Развиване на умения за скачане на дължина и височина;</a:t>
            </a:r>
          </a:p>
          <a:p>
            <a:r>
              <a:rPr lang="bg-BG" dirty="0" smtClean="0"/>
              <a:t>Развиване на начални умения за чертане</a:t>
            </a:r>
            <a:r>
              <a:rPr lang="bg-BG" dirty="0"/>
              <a:t>. </a:t>
            </a: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Най-често </a:t>
            </a:r>
            <a:r>
              <a:rPr lang="bg-BG" dirty="0"/>
              <a:t>тези цели се отнасят до по-продължителен период от време, не е възможно посочените умения да се развият в рамките на един урок.</a:t>
            </a:r>
          </a:p>
          <a:p>
            <a:pPr>
              <a:buFontTx/>
              <a:buChar char="-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77138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се случва да се определят целите в масовата практика?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b="1" dirty="0" smtClean="0"/>
              <a:t>3. Формулиране на целите чрез дейността на учениците.</a:t>
            </a:r>
          </a:p>
          <a:p>
            <a:pPr marL="0" indent="0">
              <a:buNone/>
            </a:pPr>
            <a:r>
              <a:rPr lang="bg-BG" dirty="0" smtClean="0"/>
              <a:t>Например:</a:t>
            </a:r>
          </a:p>
          <a:p>
            <a:r>
              <a:rPr lang="bg-BG" dirty="0" smtClean="0"/>
              <a:t>Решаване на задачи за разпознаване на геометричните фигури: квадрат, кръг, триъгълник;</a:t>
            </a:r>
          </a:p>
          <a:p>
            <a:r>
              <a:rPr lang="bg-BG" dirty="0" smtClean="0"/>
              <a:t>Маршируване с песен и музикален съпровод;</a:t>
            </a:r>
          </a:p>
          <a:p>
            <a:r>
              <a:rPr lang="bg-BG" dirty="0" smtClean="0"/>
              <a:t>Съставяне на съобщителни и въпросителни изречения</a:t>
            </a:r>
            <a:r>
              <a:rPr lang="bg-BG" dirty="0"/>
              <a:t>. </a:t>
            </a: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Тук </a:t>
            </a:r>
            <a:r>
              <a:rPr lang="bg-BG" dirty="0"/>
              <a:t>не можем да проследим развитието на ученика, а също не </a:t>
            </a:r>
            <a:r>
              <a:rPr lang="ru-RU" dirty="0"/>
              <a:t>може да се проследи резултатът, да бъде измерен.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70582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Какъв подход да изберем?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8735" y="1474839"/>
            <a:ext cx="9085877" cy="42475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dirty="0" smtClean="0"/>
              <a:t>Целите трябва да са:</a:t>
            </a:r>
          </a:p>
          <a:p>
            <a:r>
              <a:rPr lang="ru-RU" dirty="0" smtClean="0"/>
              <a:t>Представени </a:t>
            </a:r>
            <a:r>
              <a:rPr lang="ru-RU" dirty="0"/>
              <a:t>в писмен </a:t>
            </a:r>
            <a:r>
              <a:rPr lang="ru-RU" dirty="0" smtClean="0"/>
              <a:t>вид;</a:t>
            </a:r>
            <a:endParaRPr lang="ru-RU" dirty="0"/>
          </a:p>
          <a:p>
            <a:r>
              <a:rPr lang="bg-BG" dirty="0" smtClean="0"/>
              <a:t>Конкретни за урока, според темата и съдържанието;</a:t>
            </a:r>
          </a:p>
          <a:p>
            <a:r>
              <a:rPr lang="bg-BG" dirty="0" smtClean="0"/>
              <a:t>Изпълними във времето, определено за учебната работа;</a:t>
            </a:r>
          </a:p>
          <a:p>
            <a:r>
              <a:rPr lang="bg-BG" dirty="0" smtClean="0"/>
              <a:t>Измерими;</a:t>
            </a:r>
            <a:endParaRPr lang="bg-BG" dirty="0" smtClean="0"/>
          </a:p>
          <a:p>
            <a:r>
              <a:rPr lang="ru-RU" dirty="0" smtClean="0"/>
              <a:t>Реалистични;</a:t>
            </a:r>
            <a:endParaRPr lang="ru-RU" dirty="0"/>
          </a:p>
          <a:p>
            <a:r>
              <a:rPr lang="ru-RU" dirty="0" smtClean="0"/>
              <a:t>Позитивни.</a:t>
            </a:r>
            <a:endParaRPr lang="ru-RU" dirty="0"/>
          </a:p>
          <a:p>
            <a:pPr marL="0" indent="0">
              <a:buNone/>
            </a:pPr>
            <a:r>
              <a:rPr lang="bg-BG" dirty="0" smtClean="0"/>
              <a:t>Това </a:t>
            </a:r>
            <a:r>
              <a:rPr lang="bg-BG" dirty="0" smtClean="0"/>
              <a:t>изисква да бъдат приведени формулировките към експресивно, видимо поведение, към действия на ученика. Предлаганият подход е пряко обвързан с таксономията на Б. Блум.</a:t>
            </a:r>
            <a:r>
              <a:rPr lang="ru-RU" dirty="0"/>
              <a:t>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50053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5561" y="351477"/>
            <a:ext cx="8659247" cy="1325563"/>
          </a:xfrm>
        </p:spPr>
        <p:txBody>
          <a:bodyPr/>
          <a:lstStyle/>
          <a:p>
            <a:r>
              <a:rPr lang="bg-BG" dirty="0" smtClean="0"/>
              <a:t>Таксономията</a:t>
            </a:r>
            <a:br>
              <a:rPr lang="bg-BG" dirty="0" smtClean="0"/>
            </a:br>
            <a:r>
              <a:rPr lang="bg-BG" dirty="0" smtClean="0"/>
              <a:t> на Блум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1284" y="1014258"/>
            <a:ext cx="6871234" cy="525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96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</a:t>
            </a:r>
            <a:r>
              <a:rPr lang="ru-RU" dirty="0" smtClean="0"/>
              <a:t>ормулиране на целите</a:t>
            </a:r>
            <a:endParaRPr lang="bg-BG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2083903"/>
              </p:ext>
            </p:extLst>
          </p:nvPr>
        </p:nvGraphicFramePr>
        <p:xfrm>
          <a:off x="846160" y="1905000"/>
          <a:ext cx="10658452" cy="4144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5426"/>
                <a:gridCol w="5443026"/>
              </a:tblGrid>
              <a:tr h="656811">
                <a:tc>
                  <a:txBody>
                    <a:bodyPr/>
                    <a:lstStyle/>
                    <a:p>
                      <a:r>
                        <a:rPr lang="bg-BG" dirty="0" smtClean="0"/>
                        <a:t>Когнитивна   област</a:t>
                      </a:r>
                      <a:endParaRPr lang="bg-BG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Глаголи за   формулиране на конкретни цели</a:t>
                      </a:r>
                      <a:endParaRPr lang="bg-BG" dirty="0"/>
                    </a:p>
                  </a:txBody>
                  <a:tcPr marL="77525" marR="77525"/>
                </a:tc>
              </a:tr>
              <a:tr h="851396">
                <a:tc>
                  <a:txBody>
                    <a:bodyPr/>
                    <a:lstStyle/>
                    <a:p>
                      <a:r>
                        <a:rPr lang="ru-RU" dirty="0" smtClean="0"/>
                        <a:t>Знания – Може ли ученикът да запомни или/и   възпроизведе информацията?</a:t>
                      </a:r>
                      <a:endParaRPr lang="bg-BG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Описва, </a:t>
                      </a:r>
                      <a:r>
                        <a:rPr lang="ru-RU" dirty="0" smtClean="0"/>
                        <a:t>изброява</a:t>
                      </a:r>
                      <a:r>
                        <a:rPr lang="ru-RU" dirty="0" smtClean="0"/>
                        <a:t>, възпроизвежда, формулира, посочва, назовава, избира, </a:t>
                      </a:r>
                      <a:r>
                        <a:rPr lang="ru-RU" dirty="0" smtClean="0"/>
                        <a:t>подчертава.</a:t>
                      </a:r>
                      <a:endParaRPr lang="bg-BG" dirty="0"/>
                    </a:p>
                  </a:txBody>
                  <a:tcPr marL="77525" marR="77525"/>
                </a:tc>
              </a:tr>
              <a:tr h="1362234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Разбиране – Може ли ученикът да разбере идеи или понятия?</a:t>
                      </a:r>
                      <a:endParaRPr lang="bg-BG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Преобразува</a:t>
                      </a:r>
                      <a:r>
                        <a:rPr lang="ru-RU" dirty="0" smtClean="0"/>
                        <a:t>, различава</a:t>
                      </a:r>
                      <a:r>
                        <a:rPr lang="ru-RU" dirty="0" smtClean="0"/>
                        <a:t>, оценява, обяснява, </a:t>
                      </a:r>
                      <a:r>
                        <a:rPr lang="ru-RU" dirty="0" smtClean="0"/>
                        <a:t>обобщава</a:t>
                      </a:r>
                      <a:r>
                        <a:rPr lang="ru-RU" dirty="0" smtClean="0"/>
                        <a:t>, дава примери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smtClean="0"/>
                        <a:t>перифразира, прогнозира, </a:t>
                      </a:r>
                      <a:r>
                        <a:rPr lang="ru-RU" dirty="0" smtClean="0"/>
                        <a:t>преразказва, </a:t>
                      </a:r>
                      <a:r>
                        <a:rPr lang="ru-RU" dirty="0" smtClean="0"/>
                        <a:t>дефинира, обсъжда, сравнява.</a:t>
                      </a:r>
                      <a:endParaRPr lang="bg-BG" dirty="0"/>
                    </a:p>
                  </a:txBody>
                  <a:tcPr marL="77525" marR="77525"/>
                </a:tc>
              </a:tr>
              <a:tr h="1211023">
                <a:tc>
                  <a:txBody>
                    <a:bodyPr/>
                    <a:lstStyle/>
                    <a:p>
                      <a:r>
                        <a:rPr lang="ru-RU" dirty="0" smtClean="0"/>
                        <a:t>Приложение – Може   ли ученикът да използва информацията по нов начин?</a:t>
                      </a:r>
                      <a:endParaRPr lang="bg-BG" dirty="0"/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Използва, </a:t>
                      </a:r>
                      <a:r>
                        <a:rPr lang="ru-RU" dirty="0" smtClean="0"/>
                        <a:t>доказва</a:t>
                      </a:r>
                      <a:r>
                        <a:rPr lang="ru-RU" dirty="0" smtClean="0"/>
                        <a:t>, открива, решава, променя, разработва.</a:t>
                      </a:r>
                      <a:endParaRPr lang="bg-BG" dirty="0"/>
                    </a:p>
                  </a:txBody>
                  <a:tcPr marL="77525" marR="775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9392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Първи пример – урок за запознаване с нова информация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82761"/>
            <a:ext cx="8915400" cy="4126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/>
              <a:t>	Тук учебната работа най-пряко се свързва с първото ниво от таксономията на Б. Блум – Знания. </a:t>
            </a:r>
            <a:r>
              <a:rPr lang="bg-BG" b="1" dirty="0" smtClean="0"/>
              <a:t>От ученика се очаква да възприеме, запомни и възпроизведе данни, факти, сведения. </a:t>
            </a:r>
            <a:r>
              <a:rPr lang="bg-BG" dirty="0" smtClean="0"/>
              <a:t>Тогава водещите цели следва да се обвържат с дейности за формулиране на учебни цели като: ученикът да опише, да назове, да избере, да определи, да подреди, да обясни и т.н. Тези дейности имат връзка с глаголите за формулиране на </a:t>
            </a:r>
            <a:r>
              <a:rPr lang="bg-BG" b="1" dirty="0" smtClean="0"/>
              <a:t>учебните цели</a:t>
            </a:r>
            <a:r>
              <a:rPr lang="bg-BG" dirty="0" smtClean="0"/>
              <a:t>.</a:t>
            </a:r>
          </a:p>
          <a:p>
            <a:pPr marL="0" indent="0">
              <a:buNone/>
            </a:pPr>
            <a:r>
              <a:rPr lang="bg-BG" dirty="0" smtClean="0"/>
              <a:t>Например:</a:t>
            </a:r>
          </a:p>
          <a:p>
            <a:pPr>
              <a:buFontTx/>
              <a:buChar char="-"/>
            </a:pPr>
            <a:r>
              <a:rPr lang="bg-BG" dirty="0"/>
              <a:t>Ученикът </a:t>
            </a:r>
            <a:r>
              <a:rPr lang="bg-BG" dirty="0" smtClean="0"/>
              <a:t>описва основни обекти на улицата и изброява правила за безопасно движение;</a:t>
            </a:r>
          </a:p>
          <a:p>
            <a:pPr>
              <a:buFontTx/>
              <a:buChar char="-"/>
            </a:pPr>
            <a:r>
              <a:rPr lang="bg-BG" dirty="0"/>
              <a:t>Ученикът </a:t>
            </a:r>
            <a:r>
              <a:rPr lang="bg-BG" dirty="0" smtClean="0"/>
              <a:t>разграничава гласни и съгласни звукове;</a:t>
            </a:r>
          </a:p>
          <a:p>
            <a:pPr>
              <a:buFontTx/>
              <a:buChar char="-"/>
            </a:pPr>
            <a:r>
              <a:rPr lang="bg-BG" dirty="0"/>
              <a:t>Ученикът </a:t>
            </a:r>
            <a:r>
              <a:rPr lang="bg-BG" dirty="0" smtClean="0"/>
              <a:t>назовава цветовете в кутия ученически бои.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81454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Втори пример – урок за приложение и обобщаване на знания и умения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/>
              <a:t>Тук учебната работа най-пряко се свързва с </a:t>
            </a:r>
            <a:r>
              <a:rPr lang="bg-BG" dirty="0" smtClean="0"/>
              <a:t>третото ниво </a:t>
            </a:r>
            <a:r>
              <a:rPr lang="bg-BG" dirty="0"/>
              <a:t>от таксономията на Б. Блум – </a:t>
            </a:r>
            <a:r>
              <a:rPr lang="bg-BG" dirty="0" smtClean="0"/>
              <a:t>Приложение. </a:t>
            </a:r>
            <a:r>
              <a:rPr lang="bg-BG" b="1" dirty="0" smtClean="0"/>
              <a:t>Дейността е насочена към използване на опита в познати и нови ситуации </a:t>
            </a:r>
            <a:r>
              <a:rPr lang="bg-BG" dirty="0" smtClean="0"/>
              <a:t>– външните действия на ученика са насочени към прилагане, демонстриране. Тогава </a:t>
            </a:r>
            <a:r>
              <a:rPr lang="bg-BG" b="1" dirty="0" smtClean="0"/>
              <a:t>водещите цели </a:t>
            </a:r>
            <a:r>
              <a:rPr lang="bg-BG" dirty="0" smtClean="0"/>
              <a:t>се обвързват с дейности като: ученикът да приложи, да планира, да интерпретира, да докаже, да покаже връзка, да изчисли и др.</a:t>
            </a:r>
          </a:p>
          <a:p>
            <a:pPr marL="0" indent="0">
              <a:buNone/>
            </a:pPr>
            <a:r>
              <a:rPr lang="bg-BG" dirty="0" smtClean="0"/>
              <a:t>Например:</a:t>
            </a:r>
          </a:p>
          <a:p>
            <a:pPr>
              <a:buFontTx/>
              <a:buChar char="-"/>
            </a:pPr>
            <a:r>
              <a:rPr lang="bg-BG" dirty="0" smtClean="0"/>
              <a:t>Ученикът прилага усвоените сръчности за ловене на топка с две ръце;</a:t>
            </a:r>
          </a:p>
          <a:p>
            <a:pPr>
              <a:buFontTx/>
              <a:buChar char="-"/>
            </a:pPr>
            <a:r>
              <a:rPr lang="bg-BG" dirty="0" smtClean="0"/>
              <a:t>Ученикът дискутира и показва връзки между различните промени в местната природа;</a:t>
            </a:r>
          </a:p>
          <a:p>
            <a:pPr>
              <a:buFontTx/>
              <a:buChar char="-"/>
            </a:pPr>
            <a:r>
              <a:rPr lang="bg-BG" dirty="0" smtClean="0"/>
              <a:t>Ученикът измерва в сантиметри дължината на отсечка.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18576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Съчетаване на целите на обучението в интегрирания урок по предмет от ЗП и ИКТ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384322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В интегрирания урок с активно използване на ИКТ планираме обикновено 2 групи цели. Те са насочени към </a:t>
            </a:r>
            <a:r>
              <a:rPr lang="ru-RU" dirty="0" smtClean="0"/>
              <a:t>подпомагане </a:t>
            </a:r>
            <a:r>
              <a:rPr lang="ru-RU" dirty="0"/>
              <a:t>усвояването на   учебното съдържание от </a:t>
            </a:r>
            <a:r>
              <a:rPr lang="ru-RU" dirty="0" smtClean="0"/>
              <a:t>учениците.</a:t>
            </a:r>
            <a:endParaRPr lang="ru-RU" dirty="0"/>
          </a:p>
          <a:p>
            <a:pPr marL="0" indent="0">
              <a:buNone/>
            </a:pPr>
            <a:endParaRPr lang="bg-BG" dirty="0" smtClean="0"/>
          </a:p>
          <a:p>
            <a:pPr lvl="0"/>
            <a:r>
              <a:rPr lang="bg-BG" dirty="0" smtClean="0"/>
              <a:t>Група А – основни за предмета от ЗП (</a:t>
            </a:r>
            <a:r>
              <a:rPr lang="bg-BG" altLang="bg-BG" dirty="0" smtClean="0"/>
              <a:t>от </a:t>
            </a:r>
            <a:r>
              <a:rPr lang="bg-BG" altLang="bg-BG" dirty="0"/>
              <a:t>очакваните резултатите от обучението по учебния предмет, определени в учебната </a:t>
            </a:r>
            <a:r>
              <a:rPr lang="bg-BG" altLang="bg-BG" dirty="0" smtClean="0"/>
              <a:t>програма)</a:t>
            </a:r>
            <a:endParaRPr lang="en-US" dirty="0"/>
          </a:p>
          <a:p>
            <a:pPr marL="0" indent="0">
              <a:buNone/>
            </a:pPr>
            <a:endParaRPr lang="bg-BG" dirty="0" smtClean="0"/>
          </a:p>
          <a:p>
            <a:pPr lvl="0"/>
            <a:r>
              <a:rPr lang="bg-BG" dirty="0" smtClean="0"/>
              <a:t>Група Б – допълнителни за ИКТ (</a:t>
            </a:r>
            <a:r>
              <a:rPr lang="bg-BG" altLang="bg-BG" dirty="0"/>
              <a:t>свързани с  използване на ИКТ в обучението по съответния учебен </a:t>
            </a:r>
            <a:r>
              <a:rPr lang="bg-BG" altLang="bg-BG" dirty="0" smtClean="0"/>
              <a:t>предмет</a:t>
            </a:r>
            <a:r>
              <a:rPr lang="bg-BG" altLang="bg-BG" dirty="0"/>
              <a:t>)</a:t>
            </a:r>
            <a:endParaRPr lang="en-US" dirty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63127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1316" y="575187"/>
            <a:ext cx="9795314" cy="980828"/>
          </a:xfrm>
        </p:spPr>
        <p:txBody>
          <a:bodyPr/>
          <a:lstStyle/>
          <a:p>
            <a:r>
              <a:rPr lang="bg-BG" dirty="0" smtClean="0"/>
              <a:t>Алгоритъм</a:t>
            </a:r>
            <a:endParaRPr lang="bg-BG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43046636"/>
              </p:ext>
            </p:extLst>
          </p:nvPr>
        </p:nvGraphicFramePr>
        <p:xfrm>
          <a:off x="4197300" y="1556015"/>
          <a:ext cx="6981978" cy="4799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8626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123723"/>
            <a:ext cx="9550400" cy="1209367"/>
          </a:xfrm>
        </p:spPr>
        <p:txBody>
          <a:bodyPr>
            <a:noAutofit/>
          </a:bodyPr>
          <a:lstStyle/>
          <a:p>
            <a:r>
              <a:rPr lang="bg-BG" sz="2400" dirty="0" smtClean="0"/>
              <a:t>Примерни формулировки – интегриран урок по математика и ИКТ </a:t>
            </a:r>
            <a:br>
              <a:rPr lang="bg-BG" sz="2400" dirty="0" smtClean="0"/>
            </a:br>
            <a:r>
              <a:rPr lang="bg-BG" sz="2400" dirty="0" smtClean="0"/>
              <a:t>Тема: Число „осем“ и цифра 8</a:t>
            </a:r>
            <a:endParaRPr lang="bg-BG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5389712"/>
              </p:ext>
            </p:extLst>
          </p:nvPr>
        </p:nvGraphicFramePr>
        <p:xfrm>
          <a:off x="545690" y="1460090"/>
          <a:ext cx="11298445" cy="518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1691"/>
                <a:gridCol w="4523178"/>
                <a:gridCol w="3943576"/>
              </a:tblGrid>
              <a:tr h="358409">
                <a:tc>
                  <a:txBody>
                    <a:bodyPr/>
                    <a:lstStyle/>
                    <a:p>
                      <a:r>
                        <a:rPr lang="bg-BG" sz="1600" u="none" dirty="0" smtClean="0"/>
                        <a:t>Етап от алгоритъма</a:t>
                      </a:r>
                      <a:endParaRPr lang="bg-BG" sz="16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600" u="none" dirty="0" smtClean="0"/>
                        <a:t>Учебна</a:t>
                      </a:r>
                      <a:r>
                        <a:rPr lang="bg-BG" sz="1600" u="none" baseline="0" dirty="0" smtClean="0"/>
                        <a:t> работа по математика</a:t>
                      </a:r>
                      <a:endParaRPr lang="bg-BG" sz="16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 smtClean="0"/>
                        <a:t>Учебна работа по ИКТ</a:t>
                      </a:r>
                      <a:endParaRPr lang="bg-BG" sz="1600" dirty="0"/>
                    </a:p>
                  </a:txBody>
                  <a:tcPr/>
                </a:tc>
              </a:tr>
              <a:tr h="75602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Очаквани резултати (на ниво учебна </a:t>
                      </a:r>
                      <a:r>
                        <a:rPr lang="ru-RU" sz="1400" dirty="0" smtClean="0"/>
                        <a:t>програма)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 smtClean="0"/>
                        <a:t>Умее</a:t>
                      </a:r>
                      <a:r>
                        <a:rPr lang="bg-BG" sz="1400" baseline="0" dirty="0" smtClean="0"/>
                        <a:t> да чете и пише ч</a:t>
                      </a:r>
                      <a:r>
                        <a:rPr lang="bg-BG" sz="1400" dirty="0" smtClean="0"/>
                        <a:t>ислата от 0 до 20.</a:t>
                      </a:r>
                    </a:p>
                    <a:p>
                      <a:r>
                        <a:rPr lang="bg-BG" sz="1400" dirty="0" smtClean="0"/>
                        <a:t>Разбира принципа за построяване на редицата на естествените числа (до</a:t>
                      </a:r>
                      <a:r>
                        <a:rPr lang="bg-BG" sz="1400" baseline="0" dirty="0" smtClean="0"/>
                        <a:t> 20)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 smtClean="0"/>
                        <a:t>Знае предназначението на символния и цифровия блок на клавиатурата</a:t>
                      </a:r>
                      <a:endParaRPr lang="bg-BG" sz="1400" dirty="0"/>
                    </a:p>
                  </a:txBody>
                  <a:tcPr/>
                </a:tc>
              </a:tr>
              <a:tr h="185857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Формулиране на цели(показващи външни видими действия на ученика) 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Ученикът: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1.</a:t>
                      </a:r>
                      <a:r>
                        <a:rPr lang="bg-BG" sz="1400" baseline="0" dirty="0" smtClean="0"/>
                        <a:t> </a:t>
                      </a:r>
                      <a:r>
                        <a:rPr lang="bg-BG" sz="1400" dirty="0" smtClean="0"/>
                        <a:t>Обяснява образуването на ново число в редицата на естествените </a:t>
                      </a:r>
                      <a:r>
                        <a:rPr lang="bg-BG" sz="1400" dirty="0" smtClean="0"/>
                        <a:t>числа.</a:t>
                      </a:r>
                      <a:endParaRPr lang="bg-BG" sz="1400" dirty="0" smtClean="0"/>
                    </a:p>
                    <a:p>
                      <a:r>
                        <a:rPr lang="bg-BG" sz="1400" dirty="0" smtClean="0"/>
                        <a:t>2. Назовава числата от 1 до </a:t>
                      </a:r>
                      <a:r>
                        <a:rPr lang="bg-BG" sz="1400" dirty="0" smtClean="0"/>
                        <a:t>8.</a:t>
                      </a:r>
                      <a:endParaRPr lang="bg-BG" sz="1400" dirty="0" smtClean="0"/>
                    </a:p>
                    <a:p>
                      <a:r>
                        <a:rPr lang="bg-BG" sz="1400" dirty="0" smtClean="0"/>
                        <a:t>3. Записва с цифра</a:t>
                      </a:r>
                      <a:r>
                        <a:rPr lang="bg-BG" sz="1400" baseline="0" dirty="0" smtClean="0"/>
                        <a:t> числото </a:t>
                      </a:r>
                      <a:r>
                        <a:rPr lang="bg-BG" sz="1400" baseline="0" dirty="0" smtClean="0"/>
                        <a:t>8.</a:t>
                      </a:r>
                      <a:endParaRPr lang="en-US" sz="1400" dirty="0" smtClean="0"/>
                    </a:p>
                    <a:p>
                      <a:r>
                        <a:rPr lang="bg-BG" sz="1400" dirty="0" smtClean="0"/>
                        <a:t>4. Определя</a:t>
                      </a:r>
                      <a:r>
                        <a:rPr lang="en-US" sz="1400" dirty="0" smtClean="0"/>
                        <a:t> </a:t>
                      </a:r>
                      <a:r>
                        <a:rPr lang="bg-BG" sz="1400" dirty="0" smtClean="0"/>
                        <a:t>и</a:t>
                      </a:r>
                      <a:r>
                        <a:rPr lang="bg-BG" sz="1400" baseline="0" dirty="0" smtClean="0"/>
                        <a:t> показва цифрата на числото 8 на циферблата на </a:t>
                      </a:r>
                      <a:r>
                        <a:rPr lang="bg-BG" sz="1400" baseline="0" dirty="0" smtClean="0"/>
                        <a:t>часовника.</a:t>
                      </a:r>
                      <a:endParaRPr lang="bg-BG" sz="1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 smtClean="0"/>
                        <a:t>Ученикът:</a:t>
                      </a:r>
                    </a:p>
                    <a:p>
                      <a:r>
                        <a:rPr lang="bg-BG" sz="1400" dirty="0" smtClean="0"/>
                        <a:t>1. Познава подредбата на цифрите от</a:t>
                      </a:r>
                      <a:r>
                        <a:rPr lang="bg-BG" sz="1400" baseline="0" dirty="0" smtClean="0"/>
                        <a:t> 1 до </a:t>
                      </a:r>
                      <a:r>
                        <a:rPr lang="bg-BG" sz="1400" baseline="0" dirty="0" smtClean="0"/>
                        <a:t>8 </a:t>
                      </a:r>
                      <a:r>
                        <a:rPr lang="bg-BG" sz="1400" baseline="0" dirty="0" smtClean="0"/>
                        <a:t>на </a:t>
                      </a:r>
                      <a:r>
                        <a:rPr lang="bg-BG" sz="1400" baseline="0" dirty="0" smtClean="0"/>
                        <a:t>клавиатурата.</a:t>
                      </a:r>
                      <a:endParaRPr lang="bg-BG" sz="1400" dirty="0" smtClean="0"/>
                    </a:p>
                    <a:p>
                      <a:r>
                        <a:rPr lang="bg-BG" sz="1400" dirty="0" smtClean="0"/>
                        <a:t>2. Посочва</a:t>
                      </a:r>
                      <a:r>
                        <a:rPr lang="en-US" sz="1400" dirty="0" smtClean="0"/>
                        <a:t> </a:t>
                      </a:r>
                      <a:r>
                        <a:rPr lang="bg-BG" sz="1400" baseline="0" dirty="0" smtClean="0"/>
                        <a:t>цифрата на числото 8 на цифровия и символния блок на </a:t>
                      </a:r>
                      <a:r>
                        <a:rPr lang="bg-BG" sz="1400" baseline="0" dirty="0" smtClean="0"/>
                        <a:t>клавиатурата.</a:t>
                      </a:r>
                      <a:endParaRPr lang="bg-BG" sz="1400" dirty="0" smtClean="0"/>
                    </a:p>
                    <a:p>
                      <a:r>
                        <a:rPr lang="bg-BG" sz="1400" dirty="0" smtClean="0"/>
                        <a:t>3.</a:t>
                      </a:r>
                      <a:r>
                        <a:rPr lang="bg-BG" sz="1400" baseline="0" dirty="0" smtClean="0"/>
                        <a:t> </a:t>
                      </a:r>
                      <a:r>
                        <a:rPr lang="bg-BG" sz="1400" dirty="0" smtClean="0"/>
                        <a:t>Избира и пише цифрата на числото 8 на екрана на </a:t>
                      </a:r>
                      <a:r>
                        <a:rPr lang="bg-BG" sz="1400" dirty="0" smtClean="0"/>
                        <a:t>компютъра.</a:t>
                      </a:r>
                      <a:endParaRPr lang="bg-BG" sz="1400" dirty="0"/>
                    </a:p>
                  </a:txBody>
                  <a:tcPr/>
                </a:tc>
              </a:tr>
              <a:tr h="110228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Обвързване с конкретни дейности 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 smtClean="0"/>
                        <a:t>Редене на сметало, пръчици, пластмасови фигури, поставяне на </a:t>
                      </a:r>
                      <a:r>
                        <a:rPr lang="bg-BG" sz="1400" dirty="0" smtClean="0"/>
                        <a:t>знаците</a:t>
                      </a:r>
                      <a:r>
                        <a:rPr lang="bg-BG" sz="1400" baseline="0" dirty="0" smtClean="0"/>
                        <a:t> „=, </a:t>
                      </a:r>
                      <a:r>
                        <a:rPr lang="en-US" sz="1400" baseline="0" dirty="0" smtClean="0"/>
                        <a:t>&lt;, &gt;</a:t>
                      </a:r>
                      <a:r>
                        <a:rPr lang="bg-BG" sz="1400" dirty="0" smtClean="0"/>
                        <a:t>,“ </a:t>
                      </a:r>
                      <a:r>
                        <a:rPr lang="bg-BG" sz="1400" dirty="0" smtClean="0"/>
                        <a:t>решаване на задачи със сравняване, писане на цифри,</a:t>
                      </a:r>
                      <a:r>
                        <a:rPr lang="bg-BG" sz="1400" baseline="0" dirty="0" smtClean="0"/>
                        <a:t> измерване, свързване  на цифри с определен брой </a:t>
                      </a:r>
                      <a:r>
                        <a:rPr lang="bg-BG" sz="1400" baseline="0" dirty="0" smtClean="0"/>
                        <a:t>предмети.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 smtClean="0"/>
                        <a:t>Използва компютърната клавиатура за въвеждане на знаци, местене с помощта на мишката знаци от едно място на друго, вмъкване,</a:t>
                      </a:r>
                      <a:r>
                        <a:rPr lang="bg-BG" sz="1400" baseline="0" dirty="0" smtClean="0"/>
                        <a:t> </a:t>
                      </a:r>
                      <a:r>
                        <a:rPr lang="bg-BG" sz="1400" baseline="0" dirty="0" smtClean="0"/>
                        <a:t>изтриване.</a:t>
                      </a:r>
                      <a:endParaRPr lang="bg-BG" sz="1400" dirty="0"/>
                    </a:p>
                  </a:txBody>
                  <a:tcPr/>
                </a:tc>
              </a:tr>
              <a:tr h="10571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Резултати в степен,</a:t>
                      </a:r>
                      <a:r>
                        <a:rPr lang="ru-RU" sz="1400" baseline="0" dirty="0" smtClean="0"/>
                        <a:t> която е обвързана и с възможностите на ученика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 smtClean="0"/>
                        <a:t>Умее</a:t>
                      </a:r>
                      <a:r>
                        <a:rPr lang="bg-BG" sz="1400" baseline="0" dirty="0" smtClean="0"/>
                        <a:t> да </a:t>
                      </a:r>
                      <a:r>
                        <a:rPr lang="bg-BG" sz="1400" baseline="0" dirty="0" smtClean="0"/>
                        <a:t>брои от 1 до 8 в прав и обратен ред, може да сравнява</a:t>
                      </a:r>
                      <a:r>
                        <a:rPr lang="bg-BG" sz="1400" baseline="0" dirty="0" smtClean="0"/>
                        <a:t>, може да </a:t>
                      </a:r>
                      <a:r>
                        <a:rPr lang="bg-BG" sz="1400" baseline="0" dirty="0" smtClean="0"/>
                        <a:t>образува числото осем, като сбор от други две числа, пише цифрата на числото 8.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 smtClean="0"/>
                        <a:t>Познава разположението на знаците в символния </a:t>
                      </a:r>
                      <a:r>
                        <a:rPr lang="bg-BG" sz="1400" dirty="0" smtClean="0"/>
                        <a:t>блок, пише с помощта на клавиатурата цифри и знаци </a:t>
                      </a:r>
                      <a:r>
                        <a:rPr lang="bg-BG" sz="1400" baseline="0" dirty="0" smtClean="0"/>
                        <a:t>„=, </a:t>
                      </a:r>
                      <a:r>
                        <a:rPr lang="en-US" sz="1400" baseline="0" dirty="0" smtClean="0"/>
                        <a:t>&lt;, &gt;</a:t>
                      </a:r>
                      <a:r>
                        <a:rPr lang="bg-BG" sz="1400" dirty="0" smtClean="0"/>
                        <a:t>,“ .</a:t>
                      </a:r>
                      <a:endParaRPr lang="bg-BG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6081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err="1" smtClean="0"/>
              <a:t>Енвижън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62100"/>
            <a:ext cx="8915400" cy="43491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/>
              <a:t>При използването на </a:t>
            </a:r>
            <a:r>
              <a:rPr lang="bg-BG" dirty="0" err="1" smtClean="0"/>
              <a:t>Енвижън</a:t>
            </a:r>
            <a:r>
              <a:rPr lang="bg-BG" dirty="0" smtClean="0"/>
              <a:t>, фокусът е повече върху приложението на вече овладени умения. В един интегриран урок с активно използване на </a:t>
            </a:r>
            <a:r>
              <a:rPr lang="bg-BG" dirty="0" err="1" smtClean="0"/>
              <a:t>Енвижън</a:t>
            </a:r>
            <a:r>
              <a:rPr lang="bg-BG" dirty="0" smtClean="0"/>
              <a:t>, най-често се работи в посока на:</a:t>
            </a:r>
          </a:p>
          <a:p>
            <a:r>
              <a:rPr lang="ru-RU" dirty="0"/>
              <a:t>Изграждане на начални умения за работа с информационни </a:t>
            </a:r>
            <a:r>
              <a:rPr lang="ru-RU" dirty="0" smtClean="0"/>
              <a:t>източници;</a:t>
            </a:r>
            <a:endParaRPr lang="ru-RU" dirty="0"/>
          </a:p>
          <a:p>
            <a:r>
              <a:rPr lang="bg-BG" dirty="0" smtClean="0"/>
              <a:t>Бързина и точност на позициониране на курсора;</a:t>
            </a:r>
          </a:p>
          <a:p>
            <a:r>
              <a:rPr lang="bg-BG" dirty="0" smtClean="0"/>
              <a:t>Координацията ръка-око-курсор;</a:t>
            </a:r>
          </a:p>
          <a:p>
            <a:r>
              <a:rPr lang="bg-BG" dirty="0" smtClean="0"/>
              <a:t>Избиране на обекти от екрана с единично щракване с ляв бутон на мишката и/или придвижване със задържане;</a:t>
            </a:r>
          </a:p>
          <a:p>
            <a:r>
              <a:rPr lang="bg-BG" dirty="0" smtClean="0"/>
              <a:t>Умения за екипна работа;</a:t>
            </a:r>
          </a:p>
          <a:p>
            <a:r>
              <a:rPr lang="bg-BG" dirty="0" smtClean="0"/>
              <a:t>Други.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23284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Заключение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 smtClean="0"/>
              <a:t>Описаните </a:t>
            </a:r>
            <a:r>
              <a:rPr lang="bg-BG" sz="2400" dirty="0" smtClean="0"/>
              <a:t>подходи ще дадат повече яснота при определяне на дидактическите цели и ще има повече възможности за осъществяване на съответствие в релацията </a:t>
            </a:r>
            <a:r>
              <a:rPr lang="bg-BG" sz="2400" dirty="0" smtClean="0"/>
              <a:t>цели – дейности – резултати</a:t>
            </a:r>
            <a:r>
              <a:rPr lang="bg-BG" sz="2400" dirty="0" smtClean="0"/>
              <a:t>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113716607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3223</TotalTime>
  <Words>1196</Words>
  <Application>Microsoft Office PowerPoint</Application>
  <PresentationFormat>Widescreen</PresentationFormat>
  <Paragraphs>115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Wisp</vt:lpstr>
      <vt:lpstr>Подходи за определяне на дидактическите цели при интегриране на ИКТ в урочната работа</vt:lpstr>
      <vt:lpstr>Защо насочваме вниманието си точно към целите на урока?</vt:lpstr>
      <vt:lpstr>Определение</vt:lpstr>
      <vt:lpstr>Кои са най-често срещаните проблеми в практиката?</vt:lpstr>
      <vt:lpstr>Как се случва да се определят целите в масовата практика?</vt:lpstr>
      <vt:lpstr>Как се случва да се определят целите в масовата практика?</vt:lpstr>
      <vt:lpstr>Как се случва да се определят целите в масовата практика?</vt:lpstr>
      <vt:lpstr>Какъв подход да изберем?</vt:lpstr>
      <vt:lpstr>Таксономията  на Блум</vt:lpstr>
      <vt:lpstr>Формулиране на целите</vt:lpstr>
      <vt:lpstr>Първи пример – урок за запознаване с нова информация</vt:lpstr>
      <vt:lpstr>Втори пример – урок за приложение и обобщаване на знания и умения</vt:lpstr>
      <vt:lpstr>Съчетаване на целите на обучението в интегрирания урок по предмет от ЗП и ИКТ</vt:lpstr>
      <vt:lpstr>Алгоритъм</vt:lpstr>
      <vt:lpstr>Примерни формулировки – интегриран урок по математика и ИКТ  Тема: Число „осем“ и цифра 8</vt:lpstr>
      <vt:lpstr>Енвижън</vt:lpstr>
      <vt:lpstr>Заключение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Подходи за определяне на дидактическите цели при интегриране на ИКТ в урочната работа</dc:title>
  <dc:creator>Niki</dc:creator>
  <cp:lastModifiedBy>Nik</cp:lastModifiedBy>
  <cp:revision>83</cp:revision>
  <dcterms:created xsi:type="dcterms:W3CDTF">2015-08-22T14:07:00Z</dcterms:created>
  <dcterms:modified xsi:type="dcterms:W3CDTF">2015-09-08T15:24:00Z</dcterms:modified>
</cp:coreProperties>
</file>